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0" r:id="rId4"/>
    <p:sldId id="292" r:id="rId5"/>
    <p:sldId id="261" r:id="rId6"/>
    <p:sldId id="262" r:id="rId7"/>
    <p:sldId id="299" r:id="rId8"/>
    <p:sldId id="281" r:id="rId9"/>
    <p:sldId id="293" r:id="rId10"/>
    <p:sldId id="282" r:id="rId11"/>
    <p:sldId id="300" r:id="rId12"/>
    <p:sldId id="283" r:id="rId13"/>
    <p:sldId id="284" r:id="rId14"/>
    <p:sldId id="294" r:id="rId15"/>
    <p:sldId id="295" r:id="rId16"/>
    <p:sldId id="297" r:id="rId17"/>
    <p:sldId id="298" r:id="rId18"/>
    <p:sldId id="296" r:id="rId19"/>
    <p:sldId id="289" r:id="rId20"/>
    <p:sldId id="29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83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C0BF284-283F-4503-9AD9-210C5F5E9160}" type="datetimeFigureOut">
              <a:rPr lang="en-US" smtClean="0"/>
              <a:t>10/7/2024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553AA25-664C-4488-9CAD-538FF38012C5}" type="slidenum">
              <a:rPr lang="en-US" smtClean="0"/>
              <a:t>‹#›</a:t>
            </a:fld>
            <a:endParaRPr lang="en-US"/>
          </a:p>
        </p:txBody>
      </p:sp>
    </p:spTree>
    <p:extLst>
      <p:ext uri="{BB962C8B-B14F-4D97-AF65-F5344CB8AC3E}">
        <p14:creationId xmlns:p14="http://schemas.microsoft.com/office/powerpoint/2010/main" val="19767078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defTabSz="761970" rtl="0" eaLnBrk="1" latinLnBrk="0" hangingPunct="1">
        <a:spcBef>
          <a:spcPct val="0"/>
        </a:spcBef>
        <a:buNone/>
        <a:defRPr sz="3700"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00"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Civil_partnership" TargetMode="External"/><Relationship Id="rId3" Type="http://schemas.openxmlformats.org/officeDocument/2006/relationships/hyperlink" Target="https://en.wikipedia.org/wiki/Stateless_person" TargetMode="External"/><Relationship Id="rId7" Type="http://schemas.openxmlformats.org/officeDocument/2006/relationships/hyperlink" Target="https://en.wikipedia.org/wiki/Citizen" TargetMode="External"/><Relationship Id="rId12" Type="http://schemas.openxmlformats.org/officeDocument/2006/relationships/hyperlink" Target="https://en.wikipedia.org/wiki/Neighbourhood" TargetMode="External"/><Relationship Id="rId2" Type="http://schemas.openxmlformats.org/officeDocument/2006/relationships/hyperlink" Target="https://en.wikipedia.org/wiki/Alien_(law)" TargetMode="External"/><Relationship Id="rId1" Type="http://schemas.openxmlformats.org/officeDocument/2006/relationships/slideLayout" Target="../slideLayouts/slideLayout2.xml"/><Relationship Id="rId6" Type="http://schemas.openxmlformats.org/officeDocument/2006/relationships/hyperlink" Target="https://en.wikipedia.org/wiki/Person" TargetMode="External"/><Relationship Id="rId11" Type="http://schemas.openxmlformats.org/officeDocument/2006/relationships/hyperlink" Target="https://en.wikipedia.org/wiki/Household" TargetMode="External"/><Relationship Id="rId5" Type="http://schemas.openxmlformats.org/officeDocument/2006/relationships/hyperlink" Target="https://en.wikipedia.org/wiki/Refugee" TargetMode="External"/><Relationship Id="rId10" Type="http://schemas.openxmlformats.org/officeDocument/2006/relationships/hyperlink" Target="https://en.wikipedia.org/wiki/Families" TargetMode="External"/><Relationship Id="rId4" Type="http://schemas.openxmlformats.org/officeDocument/2006/relationships/hyperlink" Target="https://en.wikipedia.org/wiki/Asylum_seeker#Asylum_seekers" TargetMode="External"/><Relationship Id="rId9" Type="http://schemas.openxmlformats.org/officeDocument/2006/relationships/hyperlink" Target="https://en.wikipedia.org/wiki/Marriag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en.wikipedia.org/wiki/Formal_organization" TargetMode="External"/><Relationship Id="rId3" Type="http://schemas.openxmlformats.org/officeDocument/2006/relationships/hyperlink" Target="https://en.wikipedia.org/wiki/Tribe" TargetMode="External"/><Relationship Id="rId7" Type="http://schemas.openxmlformats.org/officeDocument/2006/relationships/hyperlink" Target="https://en.wikipedia.org/wiki/City" TargetMode="External"/><Relationship Id="rId2" Type="http://schemas.openxmlformats.org/officeDocument/2006/relationships/hyperlink" Target="https://en.wikipedia.org/wiki/Clan" TargetMode="External"/><Relationship Id="rId1" Type="http://schemas.openxmlformats.org/officeDocument/2006/relationships/slideLayout" Target="../slideLayouts/slideLayout2.xml"/><Relationship Id="rId6" Type="http://schemas.openxmlformats.org/officeDocument/2006/relationships/hyperlink" Target="https://en.wikipedia.org/wiki/Town" TargetMode="External"/><Relationship Id="rId5" Type="http://schemas.openxmlformats.org/officeDocument/2006/relationships/hyperlink" Target="https://en.wikipedia.org/wiki/Village" TargetMode="External"/><Relationship Id="rId4" Type="http://schemas.openxmlformats.org/officeDocument/2006/relationships/hyperlink" Target="https://en.wikipedia.org/wiki/Community" TargetMode="External"/><Relationship Id="rId9" Type="http://schemas.openxmlformats.org/officeDocument/2006/relationships/hyperlink" Target="https://en.wikipedia.org/wiki/State_(polity)"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600" dirty="0" smtClean="0"/>
              <a:t> Analysis of sociology </a:t>
            </a:r>
          </a:p>
          <a:p>
            <a:pPr marL="0" indent="0" algn="ctr">
              <a:buNone/>
            </a:pPr>
            <a:r>
              <a:rPr lang="en-US" sz="3600" dirty="0"/>
              <a:t> </a:t>
            </a:r>
            <a:r>
              <a:rPr lang="en-US" sz="3600" dirty="0" smtClean="0"/>
              <a:t>L3 </a:t>
            </a:r>
            <a:endParaRPr lang="en-US" sz="3600" dirty="0" smtClean="0"/>
          </a:p>
        </p:txBody>
      </p:sp>
    </p:spTree>
    <p:extLst>
      <p:ext uri="{BB962C8B-B14F-4D97-AF65-F5344CB8AC3E}">
        <p14:creationId xmlns:p14="http://schemas.microsoft.com/office/powerpoint/2010/main" val="4100076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3615" y="986639"/>
            <a:ext cx="10515600" cy="4351338"/>
          </a:xfrm>
        </p:spPr>
        <p:txBody>
          <a:bodyPr>
            <a:normAutofit lnSpcReduction="10000"/>
          </a:bodyPr>
          <a:lstStyle/>
          <a:p>
            <a:pPr algn="just"/>
            <a:r>
              <a:rPr lang="en-US" sz="3200" dirty="0">
                <a:solidFill>
                  <a:srgbClr val="FF0000"/>
                </a:solidFill>
                <a:latin typeface="Times New Roman" panose="02020603050405020304" pitchFamily="18" charset="0"/>
                <a:cs typeface="Times New Roman" panose="02020603050405020304" pitchFamily="18" charset="0"/>
              </a:rPr>
              <a:t>Society: </a:t>
            </a:r>
            <a:r>
              <a:rPr lang="en-US" sz="3200" dirty="0">
                <a:latin typeface="Times New Roman" panose="02020603050405020304" pitchFamily="18" charset="0"/>
                <a:cs typeface="Times New Roman" panose="02020603050405020304" pitchFamily="18" charset="0"/>
              </a:rPr>
              <a:t>A group of people who </a:t>
            </a:r>
            <a:r>
              <a:rPr lang="en-US" sz="3200" u="sng" dirty="0">
                <a:latin typeface="Times New Roman" panose="02020603050405020304" pitchFamily="18" charset="0"/>
                <a:cs typeface="Times New Roman" panose="02020603050405020304" pitchFamily="18" charset="0"/>
              </a:rPr>
              <a:t>live</a:t>
            </a:r>
            <a:r>
              <a:rPr lang="en-US" sz="3200" dirty="0">
                <a:latin typeface="Times New Roman" panose="02020603050405020304" pitchFamily="18" charset="0"/>
                <a:cs typeface="Times New Roman" panose="02020603050405020304" pitchFamily="18" charset="0"/>
              </a:rPr>
              <a:t> in a defined geographic area, who </a:t>
            </a:r>
            <a:r>
              <a:rPr lang="en-US" sz="3200" u="sng" dirty="0">
                <a:latin typeface="Times New Roman" panose="02020603050405020304" pitchFamily="18" charset="0"/>
                <a:cs typeface="Times New Roman" panose="02020603050405020304" pitchFamily="18" charset="0"/>
              </a:rPr>
              <a:t>interact</a:t>
            </a:r>
            <a:r>
              <a:rPr lang="en-US" sz="3200" dirty="0">
                <a:latin typeface="Times New Roman" panose="02020603050405020304" pitchFamily="18" charset="0"/>
                <a:cs typeface="Times New Roman" panose="02020603050405020304" pitchFamily="18" charset="0"/>
              </a:rPr>
              <a:t> with one another, and who </a:t>
            </a:r>
            <a:r>
              <a:rPr lang="en-US" sz="3200" u="sng" dirty="0">
                <a:latin typeface="Times New Roman" panose="02020603050405020304" pitchFamily="18" charset="0"/>
                <a:cs typeface="Times New Roman" panose="02020603050405020304" pitchFamily="18" charset="0"/>
              </a:rPr>
              <a:t>share</a:t>
            </a:r>
            <a:r>
              <a:rPr lang="en-US" sz="3200" dirty="0">
                <a:latin typeface="Times New Roman" panose="02020603050405020304" pitchFamily="18" charset="0"/>
                <a:cs typeface="Times New Roman" panose="02020603050405020304" pitchFamily="18" charset="0"/>
              </a:rPr>
              <a:t> a common culture </a:t>
            </a:r>
            <a:endParaRPr lang="en-US" sz="3200" dirty="0" smtClean="0">
              <a:latin typeface="Times New Roman" panose="02020603050405020304" pitchFamily="18" charset="0"/>
              <a:cs typeface="Times New Roman" panose="02020603050405020304" pitchFamily="18" charset="0"/>
            </a:endParaRPr>
          </a:p>
          <a:p>
            <a:pPr marL="0" indent="0" algn="just">
              <a:buNone/>
            </a:pPr>
            <a:endParaRPr lang="en-US" sz="3200" dirty="0" smtClean="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The term directly </a:t>
            </a:r>
            <a:r>
              <a:rPr lang="en-US" dirty="0" smtClean="0">
                <a:latin typeface="Times New Roman" panose="02020603050405020304" pitchFamily="18" charset="0"/>
                <a:cs typeface="Times New Roman" panose="02020603050405020304" pitchFamily="18" charset="0"/>
              </a:rPr>
              <a:t>means association</a:t>
            </a:r>
            <a:r>
              <a:rPr lang="en-US" dirty="0">
                <a:latin typeface="Times New Roman" panose="02020603050405020304" pitchFamily="18" charset="0"/>
                <a:cs typeface="Times New Roman" panose="02020603050405020304" pitchFamily="18" charset="0"/>
              </a:rPr>
              <a:t>, togetherness, gregariousness, or simply group life. The concept </a:t>
            </a:r>
            <a:r>
              <a:rPr lang="en-US" dirty="0" smtClean="0">
                <a:latin typeface="Times New Roman" panose="02020603050405020304" pitchFamily="18" charset="0"/>
                <a:cs typeface="Times New Roman" panose="02020603050405020304" pitchFamily="18" charset="0"/>
              </a:rPr>
              <a:t>of society </a:t>
            </a:r>
            <a:r>
              <a:rPr lang="en-US" dirty="0">
                <a:latin typeface="Times New Roman" panose="02020603050405020304" pitchFamily="18" charset="0"/>
                <a:cs typeface="Times New Roman" panose="02020603050405020304" pitchFamily="18" charset="0"/>
              </a:rPr>
              <a:t>refers to a relatively large grouping or collectivity of people who </a:t>
            </a:r>
            <a:r>
              <a:rPr lang="en-US" dirty="0" smtClean="0">
                <a:latin typeface="Times New Roman" panose="02020603050405020304" pitchFamily="18" charset="0"/>
                <a:cs typeface="Times New Roman" panose="02020603050405020304" pitchFamily="18" charset="0"/>
              </a:rPr>
              <a:t>share more </a:t>
            </a:r>
            <a:r>
              <a:rPr lang="en-US" dirty="0">
                <a:latin typeface="Times New Roman" panose="02020603050405020304" pitchFamily="18" charset="0"/>
                <a:cs typeface="Times New Roman" panose="02020603050405020304" pitchFamily="18" charset="0"/>
              </a:rPr>
              <a:t>or less common and distinct culture, occupying a certain </a:t>
            </a:r>
            <a:r>
              <a:rPr lang="en-US" dirty="0" smtClean="0">
                <a:latin typeface="Times New Roman" panose="02020603050405020304" pitchFamily="18" charset="0"/>
                <a:cs typeface="Times New Roman" panose="02020603050405020304" pitchFamily="18" charset="0"/>
              </a:rPr>
              <a:t>geographical locality</a:t>
            </a:r>
            <a:r>
              <a:rPr lang="en-US" dirty="0">
                <a:latin typeface="Times New Roman" panose="02020603050405020304" pitchFamily="18" charset="0"/>
                <a:cs typeface="Times New Roman" panose="02020603050405020304" pitchFamily="18" charset="0"/>
              </a:rPr>
              <a:t>, with the feeling of identity or belongingness, having all the </a:t>
            </a:r>
            <a:r>
              <a:rPr lang="en-US" dirty="0" smtClean="0">
                <a:latin typeface="Times New Roman" panose="02020603050405020304" pitchFamily="18" charset="0"/>
                <a:cs typeface="Times New Roman" panose="02020603050405020304" pitchFamily="18" charset="0"/>
              </a:rPr>
              <a:t>necessary social </a:t>
            </a:r>
            <a:r>
              <a:rPr lang="en-US" dirty="0">
                <a:latin typeface="Times New Roman" panose="02020603050405020304" pitchFamily="18" charset="0"/>
                <a:cs typeface="Times New Roman" panose="02020603050405020304" pitchFamily="18" charset="0"/>
              </a:rPr>
              <a:t>arrangements or insinuations to sustain itself.</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5160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284" y="365124"/>
            <a:ext cx="10724536" cy="6114333"/>
          </a:xfrm>
        </p:spPr>
        <p:txBody>
          <a:bodyPr>
            <a:noAutofit/>
          </a:bodyPr>
          <a:lstStyle/>
          <a:p>
            <a:pPr marL="0" indent="0" algn="just">
              <a:buNone/>
            </a:pPr>
            <a:r>
              <a:rPr lang="en-US" dirty="0">
                <a:solidFill>
                  <a:srgbClr val="FF0000"/>
                </a:solidFill>
                <a:latin typeface="Times New Roman" panose="02020603050405020304" pitchFamily="18" charset="0"/>
                <a:cs typeface="Times New Roman" panose="02020603050405020304" pitchFamily="18" charset="0"/>
              </a:rPr>
              <a:t>Analytical levels in social </a:t>
            </a:r>
            <a:r>
              <a:rPr lang="en-US" dirty="0" smtClean="0">
                <a:solidFill>
                  <a:srgbClr val="FF0000"/>
                </a:solidFill>
                <a:latin typeface="Times New Roman" panose="02020603050405020304" pitchFamily="18" charset="0"/>
                <a:cs typeface="Times New Roman" panose="02020603050405020304" pitchFamily="18" charset="0"/>
              </a:rPr>
              <a:t>science </a:t>
            </a:r>
          </a:p>
          <a:p>
            <a:pPr marL="0" indent="0" algn="just">
              <a:buNone/>
            </a:pPr>
            <a:endParaRPr lang="en-US"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b="1" dirty="0" smtClean="0">
                <a:latin typeface="Times New Roman" panose="02020603050405020304" pitchFamily="18" charset="0"/>
                <a:cs typeface="Times New Roman" panose="02020603050405020304" pitchFamily="18" charset="0"/>
              </a:rPr>
              <a:t>Micro-level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analyzing small scale social phenomena. Microsociology is interested in small scale level of the structure and functioning </a:t>
            </a:r>
            <a:r>
              <a:rPr lang="en-US" dirty="0" smtClean="0">
                <a:latin typeface="Times New Roman" panose="02020603050405020304" pitchFamily="18" charset="0"/>
                <a:cs typeface="Times New Roman" panose="02020603050405020304" pitchFamily="18" charset="0"/>
              </a:rPr>
              <a:t>of human </a:t>
            </a:r>
            <a:r>
              <a:rPr lang="en-US" dirty="0">
                <a:latin typeface="Times New Roman" panose="02020603050405020304" pitchFamily="18" charset="0"/>
                <a:cs typeface="Times New Roman" panose="02020603050405020304" pitchFamily="18" charset="0"/>
              </a:rPr>
              <a:t>social groups; whereas macro-sociology studies the large-scale </a:t>
            </a:r>
            <a:r>
              <a:rPr lang="en-US" dirty="0" smtClean="0">
                <a:latin typeface="Times New Roman" panose="02020603050405020304" pitchFamily="18" charset="0"/>
                <a:cs typeface="Times New Roman" panose="02020603050405020304" pitchFamily="18" charset="0"/>
              </a:rPr>
              <a:t>aspects of </a:t>
            </a:r>
            <a:r>
              <a:rPr lang="en-US" dirty="0">
                <a:latin typeface="Times New Roman" panose="02020603050405020304" pitchFamily="18" charset="0"/>
                <a:cs typeface="Times New Roman" panose="02020603050405020304" pitchFamily="18" charset="0"/>
              </a:rPr>
              <a:t>society. It focuses on social interaction. It analyzes </a:t>
            </a:r>
            <a:r>
              <a:rPr lang="en-US" dirty="0" smtClean="0">
                <a:latin typeface="Times New Roman" panose="02020603050405020304" pitchFamily="18" charset="0"/>
                <a:cs typeface="Times New Roman" panose="02020603050405020304" pitchFamily="18" charset="0"/>
              </a:rPr>
              <a:t>interpersonal relationships</a:t>
            </a:r>
            <a:r>
              <a:rPr lang="en-US" dirty="0">
                <a:latin typeface="Times New Roman" panose="02020603050405020304" pitchFamily="18" charset="0"/>
                <a:cs typeface="Times New Roman" panose="02020603050405020304" pitchFamily="18" charset="0"/>
              </a:rPr>
              <a:t>, and on what people do and how they behave when they interact.</a:t>
            </a:r>
          </a:p>
          <a:p>
            <a:pPr marL="0" indent="0" algn="just">
              <a:buNone/>
            </a:pPr>
            <a:r>
              <a:rPr lang="en-US" dirty="0">
                <a:latin typeface="Times New Roman" panose="02020603050405020304" pitchFamily="18" charset="0"/>
                <a:cs typeface="Times New Roman" panose="02020603050405020304" pitchFamily="18" charset="0"/>
              </a:rPr>
              <a:t>This level of analysis is usually employed by symbolic interactions perspective.</a:t>
            </a:r>
          </a:p>
        </p:txBody>
      </p:sp>
    </p:spTree>
    <p:extLst>
      <p:ext uri="{BB962C8B-B14F-4D97-AF65-F5344CB8AC3E}">
        <p14:creationId xmlns:p14="http://schemas.microsoft.com/office/powerpoint/2010/main" val="1242797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9919" y="1307150"/>
            <a:ext cx="10515600" cy="4351338"/>
          </a:xfrm>
        </p:spPr>
        <p:txBody>
          <a:bodyPr>
            <a:normAutofit lnSpcReduction="10000"/>
          </a:bodyPr>
          <a:lstStyle/>
          <a:p>
            <a:pPr marL="0" lvl="0" indent="0">
              <a:buNone/>
            </a:pPr>
            <a:r>
              <a:rPr lang="en-US" dirty="0">
                <a:solidFill>
                  <a:prstClr val="black"/>
                </a:solidFill>
                <a:latin typeface="Times New Roman" panose="02020603050405020304" pitchFamily="18" charset="0"/>
                <a:cs typeface="Times New Roman" panose="02020603050405020304" pitchFamily="18" charset="0"/>
              </a:rPr>
              <a:t>Examples of micro levels of analysis include, but are not limited to, the following individual analysis type approach:</a:t>
            </a:r>
          </a:p>
          <a:p>
            <a:pPr lvl="0"/>
            <a:r>
              <a:rPr lang="en-US" dirty="0">
                <a:solidFill>
                  <a:prstClr val="black"/>
                </a:solidFill>
                <a:latin typeface="Times New Roman" panose="02020603050405020304" pitchFamily="18" charset="0"/>
                <a:cs typeface="Times New Roman" panose="02020603050405020304" pitchFamily="18" charset="0"/>
                <a:hlinkClick r:id="rId2" tooltip="Alien (law)"/>
              </a:rPr>
              <a:t>Alien</a:t>
            </a:r>
            <a:r>
              <a:rPr lang="en-US" dirty="0">
                <a:solidFill>
                  <a:prstClr val="black"/>
                </a:solidFill>
                <a:latin typeface="Times New Roman" panose="02020603050405020304" pitchFamily="18" charset="0"/>
                <a:cs typeface="Times New Roman" panose="02020603050405020304" pitchFamily="18" charset="0"/>
              </a:rPr>
              <a:t>, </a:t>
            </a:r>
            <a:r>
              <a:rPr lang="en-US" dirty="0">
                <a:solidFill>
                  <a:prstClr val="black"/>
                </a:solidFill>
                <a:latin typeface="Times New Roman" panose="02020603050405020304" pitchFamily="18" charset="0"/>
                <a:cs typeface="Times New Roman" panose="02020603050405020304" pitchFamily="18" charset="0"/>
                <a:hlinkClick r:id="rId3" tooltip="Stateless person"/>
              </a:rPr>
              <a:t>stateless person</a:t>
            </a:r>
            <a:r>
              <a:rPr lang="en-US" dirty="0">
                <a:solidFill>
                  <a:prstClr val="black"/>
                </a:solidFill>
                <a:latin typeface="Times New Roman" panose="02020603050405020304" pitchFamily="18" charset="0"/>
                <a:cs typeface="Times New Roman" panose="02020603050405020304" pitchFamily="18" charset="0"/>
              </a:rPr>
              <a:t>, </a:t>
            </a:r>
            <a:r>
              <a:rPr lang="en-US" dirty="0">
                <a:solidFill>
                  <a:prstClr val="black"/>
                </a:solidFill>
                <a:latin typeface="Times New Roman" panose="02020603050405020304" pitchFamily="18" charset="0"/>
                <a:cs typeface="Times New Roman" panose="02020603050405020304" pitchFamily="18" charset="0"/>
                <a:hlinkClick r:id="rId4" tooltip="Asylum seeker"/>
              </a:rPr>
              <a:t>asylum seeker</a:t>
            </a:r>
            <a:r>
              <a:rPr lang="en-US" dirty="0">
                <a:solidFill>
                  <a:prstClr val="black"/>
                </a:solidFill>
                <a:latin typeface="Times New Roman" panose="02020603050405020304" pitchFamily="18" charset="0"/>
                <a:cs typeface="Times New Roman" panose="02020603050405020304" pitchFamily="18" charset="0"/>
              </a:rPr>
              <a:t>, </a:t>
            </a:r>
            <a:r>
              <a:rPr lang="en-US" dirty="0">
                <a:solidFill>
                  <a:prstClr val="black"/>
                </a:solidFill>
                <a:latin typeface="Times New Roman" panose="02020603050405020304" pitchFamily="18" charset="0"/>
                <a:cs typeface="Times New Roman" panose="02020603050405020304" pitchFamily="18" charset="0"/>
                <a:hlinkClick r:id="rId5" tooltip="Refugee"/>
              </a:rPr>
              <a:t>refugee</a:t>
            </a:r>
            <a:endParaRPr lang="en-US" dirty="0">
              <a:solidFill>
                <a:prstClr val="black"/>
              </a:solidFill>
              <a:latin typeface="Times New Roman" panose="02020603050405020304" pitchFamily="18" charset="0"/>
              <a:cs typeface="Times New Roman" panose="02020603050405020304" pitchFamily="18" charset="0"/>
            </a:endParaRPr>
          </a:p>
          <a:p>
            <a:pPr lvl="0"/>
            <a:r>
              <a:rPr lang="en-US" dirty="0">
                <a:solidFill>
                  <a:prstClr val="black"/>
                </a:solidFill>
                <a:latin typeface="Times New Roman" panose="02020603050405020304" pitchFamily="18" charset="0"/>
                <a:cs typeface="Times New Roman" panose="02020603050405020304" pitchFamily="18" charset="0"/>
                <a:hlinkClick r:id="rId6" tooltip="Person"/>
              </a:rPr>
              <a:t>Person</a:t>
            </a:r>
            <a:endParaRPr lang="en-US" dirty="0">
              <a:solidFill>
                <a:prstClr val="black"/>
              </a:solidFill>
              <a:latin typeface="Times New Roman" panose="02020603050405020304" pitchFamily="18" charset="0"/>
              <a:cs typeface="Times New Roman" panose="02020603050405020304" pitchFamily="18" charset="0"/>
            </a:endParaRPr>
          </a:p>
          <a:p>
            <a:pPr lvl="0"/>
            <a:r>
              <a:rPr lang="en-US" dirty="0">
                <a:solidFill>
                  <a:prstClr val="black"/>
                </a:solidFill>
                <a:latin typeface="Times New Roman" panose="02020603050405020304" pitchFamily="18" charset="0"/>
                <a:cs typeface="Times New Roman" panose="02020603050405020304" pitchFamily="18" charset="0"/>
                <a:hlinkClick r:id="rId7" tooltip="Citizen"/>
              </a:rPr>
              <a:t>Citizen</a:t>
            </a:r>
            <a:endParaRPr lang="en-US" dirty="0">
              <a:solidFill>
                <a:prstClr val="black"/>
              </a:solidFill>
              <a:latin typeface="Times New Roman" panose="02020603050405020304" pitchFamily="18" charset="0"/>
              <a:cs typeface="Times New Roman" panose="02020603050405020304" pitchFamily="18" charset="0"/>
            </a:endParaRPr>
          </a:p>
          <a:p>
            <a:pPr lvl="0"/>
            <a:r>
              <a:rPr lang="en-US" dirty="0">
                <a:solidFill>
                  <a:prstClr val="black"/>
                </a:solidFill>
                <a:latin typeface="Times New Roman" panose="02020603050405020304" pitchFamily="18" charset="0"/>
                <a:cs typeface="Times New Roman" panose="02020603050405020304" pitchFamily="18" charset="0"/>
                <a:hlinkClick r:id="rId8" tooltip="Civil partnership"/>
              </a:rPr>
              <a:t>Partnership</a:t>
            </a:r>
            <a:r>
              <a:rPr lang="en-US" dirty="0">
                <a:solidFill>
                  <a:prstClr val="black"/>
                </a:solidFill>
                <a:latin typeface="Times New Roman" panose="02020603050405020304" pitchFamily="18" charset="0"/>
                <a:cs typeface="Times New Roman" panose="02020603050405020304" pitchFamily="18" charset="0"/>
              </a:rPr>
              <a:t>, </a:t>
            </a:r>
            <a:r>
              <a:rPr lang="en-US" dirty="0">
                <a:solidFill>
                  <a:prstClr val="black"/>
                </a:solidFill>
                <a:latin typeface="Times New Roman" panose="02020603050405020304" pitchFamily="18" charset="0"/>
                <a:cs typeface="Times New Roman" panose="02020603050405020304" pitchFamily="18" charset="0"/>
                <a:hlinkClick r:id="rId9" tooltip="Marriage"/>
              </a:rPr>
              <a:t>marriage</a:t>
            </a:r>
            <a:endParaRPr lang="en-US" dirty="0">
              <a:solidFill>
                <a:prstClr val="black"/>
              </a:solidFill>
              <a:latin typeface="Times New Roman" panose="02020603050405020304" pitchFamily="18" charset="0"/>
              <a:cs typeface="Times New Roman" panose="02020603050405020304" pitchFamily="18" charset="0"/>
            </a:endParaRPr>
          </a:p>
          <a:p>
            <a:pPr lvl="0"/>
            <a:r>
              <a:rPr lang="en-US" dirty="0">
                <a:solidFill>
                  <a:prstClr val="black"/>
                </a:solidFill>
                <a:latin typeface="Times New Roman" panose="02020603050405020304" pitchFamily="18" charset="0"/>
                <a:cs typeface="Times New Roman" panose="02020603050405020304" pitchFamily="18" charset="0"/>
                <a:hlinkClick r:id="rId10" tooltip="Families"/>
              </a:rPr>
              <a:t>Families</a:t>
            </a:r>
            <a:endParaRPr lang="en-US" dirty="0">
              <a:solidFill>
                <a:prstClr val="black"/>
              </a:solidFill>
              <a:latin typeface="Times New Roman" panose="02020603050405020304" pitchFamily="18" charset="0"/>
              <a:cs typeface="Times New Roman" panose="02020603050405020304" pitchFamily="18" charset="0"/>
            </a:endParaRPr>
          </a:p>
          <a:p>
            <a:pPr lvl="0"/>
            <a:r>
              <a:rPr lang="en-US" dirty="0">
                <a:solidFill>
                  <a:prstClr val="black"/>
                </a:solidFill>
                <a:latin typeface="Times New Roman" panose="02020603050405020304" pitchFamily="18" charset="0"/>
                <a:cs typeface="Times New Roman" panose="02020603050405020304" pitchFamily="18" charset="0"/>
                <a:hlinkClick r:id="rId11" tooltip="Household"/>
              </a:rPr>
              <a:t>Household</a:t>
            </a:r>
            <a:endParaRPr lang="en-US" dirty="0">
              <a:solidFill>
                <a:prstClr val="black"/>
              </a:solidFill>
              <a:latin typeface="Times New Roman" panose="02020603050405020304" pitchFamily="18" charset="0"/>
              <a:cs typeface="Times New Roman" panose="02020603050405020304" pitchFamily="18" charset="0"/>
            </a:endParaRPr>
          </a:p>
          <a:p>
            <a:pPr lvl="0"/>
            <a:r>
              <a:rPr lang="en-US" dirty="0">
                <a:solidFill>
                  <a:prstClr val="black"/>
                </a:solidFill>
                <a:latin typeface="Times New Roman" panose="02020603050405020304" pitchFamily="18" charset="0"/>
                <a:cs typeface="Times New Roman" panose="02020603050405020304" pitchFamily="18" charset="0"/>
                <a:hlinkClick r:id="rId12" tooltip="Neighbourhood"/>
              </a:rPr>
              <a:t>Neighborhood</a:t>
            </a:r>
            <a:endParaRPr lang="en-US" dirty="0">
              <a:solidFill>
                <a:prstClr val="black"/>
              </a:solidFill>
              <a:latin typeface="Times New Roman" panose="02020603050405020304" pitchFamily="18" charset="0"/>
              <a:cs typeface="Times New Roman" panose="02020603050405020304" pitchFamily="18" charset="0"/>
            </a:endParaRPr>
          </a:p>
          <a:p>
            <a:pPr lvl="0"/>
            <a:endParaRPr lang="en-US" sz="2000" dirty="0">
              <a:solidFill>
                <a:prstClr val="black"/>
              </a:solidFill>
            </a:endParaRPr>
          </a:p>
          <a:p>
            <a:endParaRPr lang="en-US" dirty="0"/>
          </a:p>
        </p:txBody>
      </p:sp>
    </p:spTree>
    <p:extLst>
      <p:ext uri="{BB962C8B-B14F-4D97-AF65-F5344CB8AC3E}">
        <p14:creationId xmlns:p14="http://schemas.microsoft.com/office/powerpoint/2010/main" val="7004649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76" y="272716"/>
            <a:ext cx="11251324" cy="4351338"/>
          </a:xfrm>
        </p:spPr>
        <p:txBody>
          <a:bodyPr>
            <a:noAutofit/>
          </a:bodyPr>
          <a:lstStyle/>
          <a:p>
            <a:pPr marL="0" indent="0" algn="just">
              <a:buNone/>
            </a:pPr>
            <a:r>
              <a:rPr lang="en-US" sz="2800" dirty="0" smtClean="0">
                <a:latin typeface="Times New Roman" panose="02020603050405020304" pitchFamily="18" charset="0"/>
                <a:cs typeface="Times New Roman" panose="02020603050405020304" pitchFamily="18" charset="0"/>
              </a:rPr>
              <a:t>2. </a:t>
            </a:r>
            <a:r>
              <a:rPr lang="en-US" sz="2800" b="1" dirty="0" smtClean="0">
                <a:latin typeface="Times New Roman" panose="02020603050405020304" pitchFamily="18" charset="0"/>
                <a:cs typeface="Times New Roman" panose="02020603050405020304" pitchFamily="18" charset="0"/>
              </a:rPr>
              <a:t>Macro-level :</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 Is </a:t>
            </a:r>
            <a:r>
              <a:rPr lang="en-US" sz="2800" dirty="0">
                <a:latin typeface="Times New Roman" panose="02020603050405020304" pitchFamily="18" charset="0"/>
                <a:cs typeface="Times New Roman" panose="02020603050405020304" pitchFamily="18" charset="0"/>
              </a:rPr>
              <a:t>analyzing large-scale social phenomena. It focuses </a:t>
            </a:r>
            <a:r>
              <a:rPr lang="en-US" sz="2800" dirty="0" smtClean="0">
                <a:latin typeface="Times New Roman" panose="02020603050405020304" pitchFamily="18" charset="0"/>
                <a:cs typeface="Times New Roman" panose="02020603050405020304" pitchFamily="18" charset="0"/>
              </a:rPr>
              <a:t>on the </a:t>
            </a:r>
            <a:r>
              <a:rPr lang="en-US" sz="2800" dirty="0">
                <a:latin typeface="Times New Roman" panose="02020603050405020304" pitchFamily="18" charset="0"/>
                <a:cs typeface="Times New Roman" panose="02020603050405020304" pitchFamily="18" charset="0"/>
              </a:rPr>
              <a:t>broad features of society. The goal of macro-sociology is to examine </a:t>
            </a:r>
            <a:r>
              <a:rPr lang="en-US" sz="2800" dirty="0" smtClean="0">
                <a:latin typeface="Times New Roman" panose="02020603050405020304" pitchFamily="18" charset="0"/>
                <a:cs typeface="Times New Roman" panose="02020603050405020304" pitchFamily="18" charset="0"/>
              </a:rPr>
              <a:t>the large-scale </a:t>
            </a:r>
            <a:r>
              <a:rPr lang="en-US" sz="2800" dirty="0">
                <a:latin typeface="Times New Roman" panose="02020603050405020304" pitchFamily="18" charset="0"/>
                <a:cs typeface="Times New Roman" panose="02020603050405020304" pitchFamily="18" charset="0"/>
              </a:rPr>
              <a:t>social phenomena that determine how social groups are </a:t>
            </a:r>
            <a:r>
              <a:rPr lang="en-US" sz="2800" dirty="0" smtClean="0">
                <a:latin typeface="Times New Roman" panose="02020603050405020304" pitchFamily="18" charset="0"/>
                <a:cs typeface="Times New Roman" panose="02020603050405020304" pitchFamily="18" charset="0"/>
              </a:rPr>
              <a:t>organized and </a:t>
            </a:r>
            <a:r>
              <a:rPr lang="en-US" sz="2800" dirty="0">
                <a:latin typeface="Times New Roman" panose="02020603050405020304" pitchFamily="18" charset="0"/>
                <a:cs typeface="Times New Roman" panose="02020603050405020304" pitchFamily="18" charset="0"/>
              </a:rPr>
              <a:t>positioned within the </a:t>
            </a:r>
            <a:r>
              <a:rPr lang="en-US" sz="2800" dirty="0" smtClean="0">
                <a:latin typeface="Times New Roman" panose="02020603050405020304" pitchFamily="18" charset="0"/>
                <a:cs typeface="Times New Roman" panose="02020603050405020304" pitchFamily="18" charset="0"/>
              </a:rPr>
              <a:t>social structure</a:t>
            </a:r>
          </a:p>
          <a:p>
            <a:pPr marL="0" indent="0" algn="just">
              <a:buNone/>
            </a:pPr>
            <a:r>
              <a:rPr lang="en-US" sz="2800" dirty="0">
                <a:latin typeface="Times New Roman" panose="02020603050405020304" pitchFamily="18" charset="0"/>
                <a:cs typeface="Times New Roman" panose="02020603050405020304" pitchFamily="18" charset="0"/>
              </a:rPr>
              <a:t>Examples of macro-level units of analysis include, but are not limited to, the following:</a:t>
            </a:r>
          </a:p>
          <a:p>
            <a:pPr marL="0" indent="0" algn="just">
              <a:buNone/>
            </a:pPr>
            <a:r>
              <a:rPr lang="en-US" sz="2800" dirty="0">
                <a:solidFill>
                  <a:srgbClr val="00B0F0"/>
                </a:solidFill>
                <a:latin typeface="Times New Roman" panose="02020603050405020304" pitchFamily="18" charset="0"/>
                <a:cs typeface="Times New Roman" panose="02020603050405020304" pitchFamily="18" charset="0"/>
              </a:rPr>
              <a:t>Nation</a:t>
            </a:r>
          </a:p>
          <a:p>
            <a:pPr marL="0" indent="0" algn="just">
              <a:buNone/>
            </a:pPr>
            <a:r>
              <a:rPr lang="en-US" sz="2800" dirty="0">
                <a:solidFill>
                  <a:srgbClr val="00B0F0"/>
                </a:solidFill>
                <a:latin typeface="Times New Roman" panose="02020603050405020304" pitchFamily="18" charset="0"/>
                <a:cs typeface="Times New Roman" panose="02020603050405020304" pitchFamily="18" charset="0"/>
              </a:rPr>
              <a:t>Society</a:t>
            </a:r>
          </a:p>
          <a:p>
            <a:pPr marL="0" indent="0" algn="just">
              <a:buNone/>
            </a:pPr>
            <a:r>
              <a:rPr lang="en-US" sz="2800" dirty="0">
                <a:solidFill>
                  <a:srgbClr val="00B0F0"/>
                </a:solidFill>
                <a:latin typeface="Times New Roman" panose="02020603050405020304" pitchFamily="18" charset="0"/>
                <a:cs typeface="Times New Roman" panose="02020603050405020304" pitchFamily="18" charset="0"/>
              </a:rPr>
              <a:t>Civilization</a:t>
            </a:r>
          </a:p>
          <a:p>
            <a:pPr marL="0" indent="0" algn="just">
              <a:buNone/>
            </a:pPr>
            <a:r>
              <a:rPr lang="en-US" sz="2800" dirty="0">
                <a:solidFill>
                  <a:srgbClr val="00B0F0"/>
                </a:solidFill>
                <a:latin typeface="Times New Roman" panose="02020603050405020304" pitchFamily="18" charset="0"/>
                <a:cs typeface="Times New Roman" panose="02020603050405020304" pitchFamily="18" charset="0"/>
              </a:rPr>
              <a:t>International</a:t>
            </a:r>
          </a:p>
          <a:p>
            <a:pPr marL="0" indent="0" algn="just">
              <a:buNone/>
            </a:pPr>
            <a:r>
              <a:rPr lang="en-US" sz="2800" dirty="0">
                <a:solidFill>
                  <a:srgbClr val="00B0F0"/>
                </a:solidFill>
                <a:latin typeface="Times New Roman" panose="02020603050405020304" pitchFamily="18" charset="0"/>
                <a:cs typeface="Times New Roman" panose="02020603050405020304" pitchFamily="18" charset="0"/>
              </a:rPr>
              <a:t>Global</a:t>
            </a:r>
          </a:p>
          <a:p>
            <a:pPr marL="0" indent="0" algn="just">
              <a:buNone/>
            </a:pPr>
            <a:r>
              <a:rPr lang="en-US" sz="2800" dirty="0" smtClean="0">
                <a:latin typeface="Times New Roman" panose="02020603050405020304" pitchFamily="18" charset="0"/>
                <a:cs typeface="Times New Roman" panose="02020603050405020304" pitchFamily="18" charset="0"/>
              </a:rPr>
              <a:t>.</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1068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523" y="370451"/>
            <a:ext cx="11755225" cy="4351338"/>
          </a:xfrm>
        </p:spPr>
        <p:txBody>
          <a:bodyPr>
            <a:noAutofit/>
          </a:bodyPr>
          <a:lstStyle/>
          <a:p>
            <a:pPr marL="0" indent="0">
              <a:buNone/>
            </a:pPr>
            <a:r>
              <a:rPr lang="en-US" sz="3200" dirty="0" smtClean="0">
                <a:latin typeface="Times New Roman" panose="02020603050405020304" pitchFamily="18" charset="0"/>
                <a:cs typeface="Times New Roman" panose="02020603050405020304" pitchFamily="18" charset="0"/>
              </a:rPr>
              <a:t>3. </a:t>
            </a:r>
            <a:r>
              <a:rPr lang="en-US" sz="3200" b="1" dirty="0" err="1" smtClean="0">
                <a:latin typeface="Times New Roman" panose="02020603050405020304" pitchFamily="18" charset="0"/>
                <a:cs typeface="Times New Roman" panose="02020603050405020304" pitchFamily="18" charset="0"/>
              </a:rPr>
              <a:t>Meso</a:t>
            </a:r>
            <a:r>
              <a:rPr lang="en-US" sz="3200" b="1" dirty="0" smtClean="0">
                <a:latin typeface="Times New Roman" panose="02020603050405020304" pitchFamily="18" charset="0"/>
                <a:cs typeface="Times New Roman" panose="02020603050405020304" pitchFamily="18" charset="0"/>
              </a:rPr>
              <a:t>-level</a:t>
            </a:r>
            <a:r>
              <a:rPr lang="en-US" sz="3200" dirty="0" smtClean="0">
                <a:latin typeface="Times New Roman" panose="02020603050405020304" pitchFamily="18" charset="0"/>
                <a:cs typeface="Times New Roman" panose="02020603050405020304" pitchFamily="18" charset="0"/>
              </a:rPr>
              <a:t>:</a:t>
            </a:r>
          </a:p>
          <a:p>
            <a:pPr marL="0" indent="0">
              <a:buNone/>
            </a:pPr>
            <a:r>
              <a:rPr lang="en-US" sz="3200" dirty="0" smtClean="0">
                <a:latin typeface="Times New Roman" panose="02020603050405020304" pitchFamily="18" charset="0"/>
                <a:cs typeface="Times New Roman" panose="02020603050405020304" pitchFamily="18" charset="0"/>
              </a:rPr>
              <a:t>Is </a:t>
            </a:r>
            <a:r>
              <a:rPr lang="en-US" sz="3200" dirty="0">
                <a:latin typeface="Times New Roman" panose="02020603050405020304" pitchFamily="18" charset="0"/>
                <a:cs typeface="Times New Roman" panose="02020603050405020304" pitchFamily="18" charset="0"/>
              </a:rPr>
              <a:t>an analysis of social phenomena in between the </a:t>
            </a:r>
            <a:r>
              <a:rPr lang="en-US" sz="3200" dirty="0" err="1">
                <a:latin typeface="Times New Roman" panose="02020603050405020304" pitchFamily="18" charset="0"/>
                <a:cs typeface="Times New Roman" panose="02020603050405020304" pitchFamily="18" charset="0"/>
              </a:rPr>
              <a:t>microand</a:t>
            </a:r>
            <a:r>
              <a:rPr lang="en-US" sz="3200" dirty="0">
                <a:latin typeface="Times New Roman" panose="02020603050405020304" pitchFamily="18" charset="0"/>
                <a:cs typeface="Times New Roman" panose="02020603050405020304" pitchFamily="18" charset="0"/>
              </a:rPr>
              <a:t> macro- levels. It analyzes human social phenomena in between the </a:t>
            </a:r>
            <a:r>
              <a:rPr lang="en-US" sz="3200" dirty="0" err="1">
                <a:latin typeface="Times New Roman" panose="02020603050405020304" pitchFamily="18" charset="0"/>
                <a:cs typeface="Times New Roman" panose="02020603050405020304" pitchFamily="18" charset="0"/>
              </a:rPr>
              <a:t>microand</a:t>
            </a:r>
            <a:r>
              <a:rPr lang="en-US" sz="3200" dirty="0">
                <a:latin typeface="Times New Roman" panose="02020603050405020304" pitchFamily="18" charset="0"/>
                <a:cs typeface="Times New Roman" panose="02020603050405020304" pitchFamily="18" charset="0"/>
              </a:rPr>
              <a:t> macro-levels</a:t>
            </a:r>
            <a:r>
              <a:rPr lang="en-US" sz="3200" dirty="0" smtClean="0">
                <a:latin typeface="Times New Roman" panose="02020603050405020304" pitchFamily="18" charset="0"/>
                <a:cs typeface="Times New Roman" panose="02020603050405020304" pitchFamily="18" charset="0"/>
              </a:rPr>
              <a:t>.</a:t>
            </a:r>
          </a:p>
          <a:p>
            <a:pPr marL="0" indent="0">
              <a:buNone/>
            </a:pPr>
            <a:r>
              <a:rPr lang="en-US" sz="3200" dirty="0" smtClean="0">
                <a:latin typeface="Times New Roman" panose="02020603050405020304" pitchFamily="18" charset="0"/>
                <a:cs typeface="Times New Roman" panose="02020603050405020304" pitchFamily="18" charset="0"/>
              </a:rPr>
              <a:t>Examples </a:t>
            </a:r>
            <a:r>
              <a:rPr lang="en-US" sz="3200" dirty="0">
                <a:latin typeface="Times New Roman" panose="02020603050405020304" pitchFamily="18" charset="0"/>
                <a:cs typeface="Times New Roman" panose="02020603050405020304" pitchFamily="18" charset="0"/>
              </a:rPr>
              <a:t>of </a:t>
            </a:r>
            <a:r>
              <a:rPr lang="en-US" sz="3200" dirty="0" err="1">
                <a:latin typeface="Times New Roman" panose="02020603050405020304" pitchFamily="18" charset="0"/>
                <a:cs typeface="Times New Roman" panose="02020603050405020304" pitchFamily="18" charset="0"/>
              </a:rPr>
              <a:t>meso</a:t>
            </a:r>
            <a:r>
              <a:rPr lang="en-US" sz="3200" dirty="0">
                <a:latin typeface="Times New Roman" panose="02020603050405020304" pitchFamily="18" charset="0"/>
                <a:cs typeface="Times New Roman" panose="02020603050405020304" pitchFamily="18" charset="0"/>
              </a:rPr>
              <a:t>-level units of analysis include the following:</a:t>
            </a:r>
          </a:p>
          <a:p>
            <a:pPr marL="0" indent="0">
              <a:buNone/>
            </a:pPr>
            <a:r>
              <a:rPr lang="en-US" sz="3200" dirty="0" smtClean="0">
                <a:latin typeface="Times New Roman" panose="02020603050405020304" pitchFamily="18" charset="0"/>
                <a:cs typeface="Times New Roman" panose="02020603050405020304" pitchFamily="18" charset="0"/>
                <a:hlinkClick r:id="rId2" tooltip="Clan"/>
              </a:rPr>
              <a:t>Clan</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hlinkClick r:id="rId3" tooltip="Tribe"/>
              </a:rPr>
              <a:t>Tribe</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hlinkClick r:id="rId4" tooltip="Community"/>
              </a:rPr>
              <a:t>Community</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hlinkClick r:id="rId5" tooltip="Village"/>
              </a:rPr>
              <a:t>Village</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hlinkClick r:id="rId6" tooltip="Town"/>
              </a:rPr>
              <a:t>town</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hlinkClick r:id="rId7" tooltip="City"/>
              </a:rPr>
              <a:t>city</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hlinkClick r:id="rId8" tooltip="Formal organization"/>
              </a:rPr>
              <a:t>Formal organization</a:t>
            </a: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hlinkClick r:id="rId9" tooltip="State (polity)"/>
              </a:rPr>
              <a:t>State</a:t>
            </a:r>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1444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Macro-Level, Meso-Level, and Micro-Level Analysis - Course He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078929" cy="6754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434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194" y="942756"/>
            <a:ext cx="10515600" cy="4351338"/>
          </a:xfrm>
        </p:spPr>
        <p:txBody>
          <a:bodyPr>
            <a:noAutofit/>
          </a:bodyPr>
          <a:lstStyle/>
          <a:p>
            <a:pPr marL="0" indent="0" algn="just">
              <a:buNone/>
            </a:pPr>
            <a:r>
              <a:rPr lang="en-US" b="1" u="sng" dirty="0">
                <a:solidFill>
                  <a:srgbClr val="FF0000"/>
                </a:solidFill>
                <a:latin typeface="Times New Roman" panose="02020603050405020304" pitchFamily="18" charset="0"/>
                <a:cs typeface="Times New Roman" panose="02020603050405020304" pitchFamily="18" charset="0"/>
              </a:rPr>
              <a:t>Societies Classification</a:t>
            </a:r>
            <a:r>
              <a:rPr lang="en-US" b="1" u="sng" dirty="0" smtClean="0">
                <a:solidFill>
                  <a:srgbClr val="FF0000"/>
                </a:solidFill>
                <a:latin typeface="Times New Roman" panose="02020603050405020304" pitchFamily="18" charset="0"/>
                <a:cs typeface="Times New Roman" panose="02020603050405020304" pitchFamily="18" charset="0"/>
              </a:rPr>
              <a:t>:</a:t>
            </a:r>
          </a:p>
          <a:p>
            <a:pPr marL="514350" indent="-514350" algn="just">
              <a:buFont typeface="+mj-lt"/>
              <a:buAutoNum type="arabicPeriod"/>
            </a:pPr>
            <a:r>
              <a:rPr lang="en-US" dirty="0" smtClean="0">
                <a:latin typeface="Times New Roman" panose="02020603050405020304" pitchFamily="18" charset="0"/>
                <a:cs typeface="Times New Roman" panose="02020603050405020304" pitchFamily="18" charset="0"/>
              </a:rPr>
              <a:t>Minor </a:t>
            </a:r>
            <a:r>
              <a:rPr lang="en-US" dirty="0">
                <a:latin typeface="Times New Roman" panose="02020603050405020304" pitchFamily="18" charset="0"/>
                <a:cs typeface="Times New Roman" panose="02020603050405020304" pitchFamily="18" charset="0"/>
              </a:rPr>
              <a:t>classification: e.g. rural, urban, agricultural and </a:t>
            </a:r>
            <a:r>
              <a:rPr lang="en-US" dirty="0" smtClean="0">
                <a:latin typeface="Times New Roman" panose="02020603050405020304" pitchFamily="18" charset="0"/>
                <a:cs typeface="Times New Roman" panose="02020603050405020304" pitchFamily="18" charset="0"/>
              </a:rPr>
              <a:t>industrial society</a:t>
            </a:r>
            <a:r>
              <a:rPr lang="en-US" dirty="0">
                <a:latin typeface="Times New Roman" panose="02020603050405020304" pitchFamily="18" charset="0"/>
                <a:cs typeface="Times New Roman" panose="02020603050405020304" pitchFamily="18" charset="0"/>
              </a:rPr>
              <a:t>.</a:t>
            </a:r>
          </a:p>
          <a:p>
            <a:pPr marL="514350" indent="-514350" algn="just">
              <a:buFont typeface="+mj-lt"/>
              <a:buAutoNum type="arabicPeriod"/>
            </a:pPr>
            <a:r>
              <a:rPr lang="en-US" dirty="0" smtClean="0">
                <a:latin typeface="Times New Roman" panose="02020603050405020304" pitchFamily="18" charset="0"/>
                <a:cs typeface="Times New Roman" panose="02020603050405020304" pitchFamily="18" charset="0"/>
              </a:rPr>
              <a:t>Advanced </a:t>
            </a:r>
            <a:r>
              <a:rPr lang="en-US" dirty="0">
                <a:latin typeface="Times New Roman" panose="02020603050405020304" pitchFamily="18" charset="0"/>
                <a:cs typeface="Times New Roman" panose="02020603050405020304" pitchFamily="18" charset="0"/>
              </a:rPr>
              <a:t>classification: primary society, slavery society, </a:t>
            </a:r>
            <a:r>
              <a:rPr lang="en-US" dirty="0" smtClean="0">
                <a:latin typeface="Times New Roman" panose="02020603050405020304" pitchFamily="18" charset="0"/>
                <a:cs typeface="Times New Roman" panose="02020603050405020304" pitchFamily="18" charset="0"/>
              </a:rPr>
              <a:t>feudal society</a:t>
            </a:r>
            <a:r>
              <a:rPr lang="en-US" dirty="0">
                <a:latin typeface="Times New Roman" panose="02020603050405020304" pitchFamily="18" charset="0"/>
                <a:cs typeface="Times New Roman" panose="02020603050405020304" pitchFamily="18" charset="0"/>
              </a:rPr>
              <a:t>.</a:t>
            </a:r>
          </a:p>
          <a:p>
            <a:pPr marL="514350" indent="-514350" algn="just">
              <a:buFont typeface="+mj-lt"/>
              <a:buAutoNum type="arabicPeriod"/>
            </a:pPr>
            <a:r>
              <a:rPr lang="en-US" dirty="0" smtClean="0">
                <a:latin typeface="Times New Roman" panose="02020603050405020304" pitchFamily="18" charset="0"/>
                <a:cs typeface="Times New Roman" panose="02020603050405020304" pitchFamily="18" charset="0"/>
              </a:rPr>
              <a:t>Comparative </a:t>
            </a:r>
            <a:r>
              <a:rPr lang="en-US" dirty="0">
                <a:latin typeface="Times New Roman" panose="02020603050405020304" pitchFamily="18" charset="0"/>
                <a:cs typeface="Times New Roman" panose="02020603050405020304" pitchFamily="18" charset="0"/>
              </a:rPr>
              <a:t>classification: it indicators on the basis of the numbers of </a:t>
            </a:r>
            <a:r>
              <a:rPr lang="en-US" dirty="0" smtClean="0">
                <a:latin typeface="Times New Roman" panose="02020603050405020304" pitchFamily="18" charset="0"/>
                <a:cs typeface="Times New Roman" panose="02020603050405020304" pitchFamily="18" charset="0"/>
              </a:rPr>
              <a:t>people in </a:t>
            </a:r>
            <a:r>
              <a:rPr lang="en-US" dirty="0">
                <a:latin typeface="Times New Roman" panose="02020603050405020304" pitchFamily="18" charset="0"/>
                <a:cs typeface="Times New Roman" panose="02020603050405020304" pitchFamily="18" charset="0"/>
              </a:rPr>
              <a:t>different communities.</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1065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194" y="942756"/>
            <a:ext cx="10515600" cy="4351338"/>
          </a:xfrm>
        </p:spPr>
        <p:txBody>
          <a:bodyPr>
            <a:noAutofit/>
          </a:bodyPr>
          <a:lstStyle/>
          <a:p>
            <a:pPr marL="0" indent="0" algn="just">
              <a:buNone/>
            </a:pPr>
            <a:r>
              <a:rPr lang="en-US" u="sng" dirty="0" smtClean="0">
                <a:solidFill>
                  <a:srgbClr val="FF0000"/>
                </a:solidFill>
                <a:latin typeface="Times New Roman" panose="02020603050405020304" pitchFamily="18" charset="0"/>
                <a:cs typeface="Times New Roman" panose="02020603050405020304" pitchFamily="18" charset="0"/>
              </a:rPr>
              <a:t>Roles and Status</a:t>
            </a:r>
          </a:p>
          <a:p>
            <a:pPr marL="0" indent="0" algn="just">
              <a:buNone/>
            </a:pPr>
            <a:r>
              <a:rPr lang="en-US" dirty="0" smtClean="0">
                <a:latin typeface="Times New Roman" panose="02020603050405020304" pitchFamily="18" charset="0"/>
                <a:cs typeface="Times New Roman" panose="02020603050405020304" pitchFamily="18" charset="0"/>
              </a:rPr>
              <a:t>As you can imagine, people employ many types of behaviors in day-to-day life. </a:t>
            </a:r>
          </a:p>
          <a:p>
            <a:pPr marL="0" indent="0" algn="just">
              <a:buNone/>
            </a:pPr>
            <a:r>
              <a:rPr lang="en-US" dirty="0" smtClean="0">
                <a:solidFill>
                  <a:srgbClr val="FF0000"/>
                </a:solidFill>
                <a:latin typeface="Times New Roman" panose="02020603050405020304" pitchFamily="18" charset="0"/>
                <a:cs typeface="Times New Roman" panose="02020603050405020304" pitchFamily="18" charset="0"/>
              </a:rPr>
              <a:t>Roles</a:t>
            </a:r>
            <a:r>
              <a:rPr lang="en-US" dirty="0" smtClean="0">
                <a:latin typeface="Times New Roman" panose="02020603050405020304" pitchFamily="18" charset="0"/>
                <a:cs typeface="Times New Roman" panose="02020603050405020304" pitchFamily="18" charset="0"/>
              </a:rPr>
              <a:t> are patterns of behavior that we recognize in each other that are representative of a person’s social status. </a:t>
            </a:r>
          </a:p>
          <a:p>
            <a:pPr marL="0" indent="0" algn="just">
              <a:buNone/>
            </a:pPr>
            <a:r>
              <a:rPr lang="en-US" dirty="0" smtClean="0">
                <a:latin typeface="Times New Roman" panose="02020603050405020304" pitchFamily="18" charset="0"/>
                <a:cs typeface="Times New Roman" panose="02020603050405020304" pitchFamily="18" charset="0"/>
              </a:rPr>
              <a:t>Currently, while reading this text, you are playing the role of a student. However, you also play other roles in your life, such as “daughter,” “neighbor,” or “employee.” These various roles are each associated with a different status. </a:t>
            </a:r>
          </a:p>
          <a:p>
            <a:pPr marL="0" indent="0" algn="just">
              <a:buNone/>
            </a:pPr>
            <a:r>
              <a:rPr lang="en-US" dirty="0" smtClean="0">
                <a:latin typeface="Times New Roman" panose="02020603050405020304" pitchFamily="18" charset="0"/>
                <a:cs typeface="Times New Roman" panose="02020603050405020304" pitchFamily="18" charset="0"/>
              </a:rPr>
              <a:t>Sociologists use the term </a:t>
            </a:r>
            <a:r>
              <a:rPr lang="en-US" dirty="0" smtClean="0">
                <a:solidFill>
                  <a:srgbClr val="FF0000"/>
                </a:solidFill>
                <a:latin typeface="Times New Roman" panose="02020603050405020304" pitchFamily="18" charset="0"/>
                <a:cs typeface="Times New Roman" panose="02020603050405020304" pitchFamily="18" charset="0"/>
              </a:rPr>
              <a:t>status</a:t>
            </a:r>
            <a:r>
              <a:rPr lang="en-US" dirty="0" smtClean="0">
                <a:latin typeface="Times New Roman" panose="02020603050405020304" pitchFamily="18" charset="0"/>
                <a:cs typeface="Times New Roman" panose="02020603050405020304" pitchFamily="18" charset="0"/>
              </a:rPr>
              <a:t> to describe the responsibilities and benefits that a person experiences according to their rank and role in society.</a:t>
            </a:r>
          </a:p>
        </p:txBody>
      </p:sp>
    </p:spTree>
    <p:extLst>
      <p:ext uri="{BB962C8B-B14F-4D97-AF65-F5344CB8AC3E}">
        <p14:creationId xmlns:p14="http://schemas.microsoft.com/office/powerpoint/2010/main" val="3241188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Some statuses are </a:t>
            </a:r>
            <a:r>
              <a:rPr lang="en-US" dirty="0" smtClean="0">
                <a:solidFill>
                  <a:srgbClr val="FF0000"/>
                </a:solidFill>
                <a:latin typeface="Times New Roman" panose="02020603050405020304" pitchFamily="18" charset="0"/>
                <a:cs typeface="Times New Roman" panose="02020603050405020304" pitchFamily="18" charset="0"/>
              </a:rPr>
              <a:t>ascribed</a:t>
            </a:r>
            <a:r>
              <a:rPr lang="en-US" dirty="0" smtClean="0">
                <a:latin typeface="Times New Roman" panose="02020603050405020304" pitchFamily="18" charset="0"/>
                <a:cs typeface="Times New Roman" panose="02020603050405020304" pitchFamily="18" charset="0"/>
              </a:rPr>
              <a:t>—those you do not select, such as son, elderly person, or female. </a:t>
            </a:r>
          </a:p>
          <a:p>
            <a:pPr marL="0" indent="0">
              <a:buNone/>
            </a:pPr>
            <a:r>
              <a:rPr lang="en-US" dirty="0" smtClean="0">
                <a:latin typeface="Times New Roman" panose="02020603050405020304" pitchFamily="18" charset="0"/>
                <a:cs typeface="Times New Roman" panose="02020603050405020304" pitchFamily="18" charset="0"/>
              </a:rPr>
              <a:t>Others, called </a:t>
            </a:r>
            <a:r>
              <a:rPr lang="en-US" dirty="0" smtClean="0">
                <a:solidFill>
                  <a:srgbClr val="FF0000"/>
                </a:solidFill>
                <a:latin typeface="Times New Roman" panose="02020603050405020304" pitchFamily="18" charset="0"/>
                <a:cs typeface="Times New Roman" panose="02020603050405020304" pitchFamily="18" charset="0"/>
              </a:rPr>
              <a:t>achieved </a:t>
            </a:r>
            <a:r>
              <a:rPr lang="en-US" dirty="0" smtClean="0">
                <a:latin typeface="Times New Roman" panose="02020603050405020304" pitchFamily="18" charset="0"/>
                <a:cs typeface="Times New Roman" panose="02020603050405020304" pitchFamily="18" charset="0"/>
              </a:rPr>
              <a:t>statuses, are obtained by choice, such as a high school dropout, self-made millionaire, or nurse. </a:t>
            </a:r>
          </a:p>
          <a:p>
            <a:pPr marL="0" indent="0">
              <a:buNone/>
            </a:pPr>
            <a:r>
              <a:rPr lang="en-US" dirty="0" smtClean="0">
                <a:latin typeface="Times New Roman" panose="02020603050405020304" pitchFamily="18" charset="0"/>
                <a:cs typeface="Times New Roman" panose="02020603050405020304" pitchFamily="18" charset="0"/>
              </a:rPr>
              <a:t>As a daughter or son, you occupy a different status than as a neighbor or employee. One person can be associated with a multitude of roles and statuses</a:t>
            </a:r>
          </a:p>
          <a:p>
            <a:pPr marL="0" indent="0">
              <a:buNone/>
            </a:pPr>
            <a:r>
              <a:rPr lang="en-US" dirty="0" smtClean="0">
                <a:latin typeface="Times New Roman" panose="02020603050405020304" pitchFamily="18" charset="0"/>
                <a:cs typeface="Times New Roman" panose="02020603050405020304" pitchFamily="18" charset="0"/>
              </a:rPr>
              <a:t>It is important to note that </a:t>
            </a:r>
            <a:r>
              <a:rPr lang="en-US" dirty="0" smtClean="0">
                <a:solidFill>
                  <a:srgbClr val="00B0F0"/>
                </a:solidFill>
                <a:latin typeface="Times New Roman" panose="02020603050405020304" pitchFamily="18" charset="0"/>
                <a:cs typeface="Times New Roman" panose="02020603050405020304" pitchFamily="18" charset="0"/>
              </a:rPr>
              <a:t>status refers to the rank in social hierarchy</a:t>
            </a:r>
            <a:r>
              <a:rPr lang="en-US" dirty="0" smtClean="0">
                <a:latin typeface="Times New Roman" panose="02020603050405020304" pitchFamily="18" charset="0"/>
                <a:cs typeface="Times New Roman" panose="02020603050405020304" pitchFamily="18" charset="0"/>
              </a:rPr>
              <a:t>, while role </a:t>
            </a:r>
            <a:r>
              <a:rPr lang="en-US" dirty="0" smtClean="0">
                <a:solidFill>
                  <a:srgbClr val="00B0F0"/>
                </a:solidFill>
                <a:latin typeface="Times New Roman" panose="02020603050405020304" pitchFamily="18" charset="0"/>
                <a:cs typeface="Times New Roman" panose="02020603050405020304" pitchFamily="18" charset="0"/>
              </a:rPr>
              <a:t>is the behavior expected of a person holding a certain status</a:t>
            </a:r>
            <a:endParaRPr lang="en-US"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8626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Social status and role - AnthroMan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5974"/>
            <a:ext cx="12192000" cy="6223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6260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8792" y="637848"/>
            <a:ext cx="11023862" cy="4351338"/>
          </a:xfrm>
        </p:spPr>
        <p:txBody>
          <a:bodyPr>
            <a:noAutofit/>
          </a:bodyPr>
          <a:lstStyle/>
          <a:p>
            <a:pPr algn="just"/>
            <a:r>
              <a:rPr lang="en-US" dirty="0" smtClean="0">
                <a:latin typeface="Times New Roman" panose="02020603050405020304" pitchFamily="18" charset="0"/>
                <a:cs typeface="Times New Roman" panose="02020603050405020304" pitchFamily="18" charset="0"/>
              </a:rPr>
              <a:t>If too much is required of a single role, individuals can experience </a:t>
            </a:r>
            <a:r>
              <a:rPr lang="en-US" dirty="0" smtClean="0">
                <a:solidFill>
                  <a:srgbClr val="FF0000"/>
                </a:solidFill>
                <a:latin typeface="Times New Roman" panose="02020603050405020304" pitchFamily="18" charset="0"/>
                <a:cs typeface="Times New Roman" panose="02020603050405020304" pitchFamily="18" charset="0"/>
              </a:rPr>
              <a:t>role strain.</a:t>
            </a:r>
            <a:r>
              <a:rPr lang="en-US" dirty="0" smtClean="0">
                <a:latin typeface="Times New Roman" panose="02020603050405020304" pitchFamily="18" charset="0"/>
                <a:cs typeface="Times New Roman" panose="02020603050405020304" pitchFamily="18" charset="0"/>
              </a:rPr>
              <a:t> Consider the duties of a parent: cooking, cleaning, driving, problem-solving, acting as a source of moral guidance—the list goes on.</a:t>
            </a:r>
          </a:p>
          <a:p>
            <a:pPr algn="just"/>
            <a:r>
              <a:rPr lang="en-US" dirty="0" smtClean="0">
                <a:latin typeface="Times New Roman" panose="02020603050405020304" pitchFamily="18" charset="0"/>
                <a:cs typeface="Times New Roman" panose="02020603050405020304" pitchFamily="18" charset="0"/>
              </a:rPr>
              <a:t> Similarly, a person can experience </a:t>
            </a:r>
            <a:r>
              <a:rPr lang="en-US" dirty="0" smtClean="0">
                <a:solidFill>
                  <a:srgbClr val="FF0000"/>
                </a:solidFill>
                <a:latin typeface="Times New Roman" panose="02020603050405020304" pitchFamily="18" charset="0"/>
                <a:cs typeface="Times New Roman" panose="02020603050405020304" pitchFamily="18" charset="0"/>
              </a:rPr>
              <a:t>role conflict </a:t>
            </a:r>
            <a:r>
              <a:rPr lang="en-US" dirty="0" smtClean="0">
                <a:latin typeface="Times New Roman" panose="02020603050405020304" pitchFamily="18" charset="0"/>
                <a:cs typeface="Times New Roman" panose="02020603050405020304" pitchFamily="18" charset="0"/>
              </a:rPr>
              <a:t>when one or more roles are contradictory. A parent who also has a full time career can experience role conflict on a daily basis. When there is a deadline at the office but a sick child needs to be picked up from school, which comes first? When you are working toward a promotion but your children want you to come to their school play, which do you choose? </a:t>
            </a:r>
          </a:p>
          <a:p>
            <a:pPr algn="just"/>
            <a:r>
              <a:rPr lang="en-US" dirty="0" smtClean="0">
                <a:latin typeface="Times New Roman" panose="02020603050405020304" pitchFamily="18" charset="0"/>
                <a:cs typeface="Times New Roman" panose="02020603050405020304" pitchFamily="18" charset="0"/>
              </a:rPr>
              <a:t>Being a college student can conflict with being an employee, being an athlete, or even being a friend. Our roles in life have a great effect on our decisions and who we become.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2811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solidFill>
                  <a:srgbClr val="00B0F0"/>
                </a:solidFill>
                <a:latin typeface="Times New Roman" panose="02020603050405020304" pitchFamily="18" charset="0"/>
                <a:cs typeface="Times New Roman" panose="02020603050405020304" pitchFamily="18" charset="0"/>
              </a:rPr>
              <a:t>Roles :patterns of behavior that are representative of a person’s social status</a:t>
            </a:r>
          </a:p>
          <a:p>
            <a:r>
              <a:rPr lang="en-US" dirty="0" smtClean="0">
                <a:solidFill>
                  <a:srgbClr val="00B0F0"/>
                </a:solidFill>
                <a:latin typeface="Times New Roman" panose="02020603050405020304" pitchFamily="18" charset="0"/>
                <a:cs typeface="Times New Roman" panose="02020603050405020304" pitchFamily="18" charset="0"/>
              </a:rPr>
              <a:t>Role conflict :a situation when one or more of an individual’s roles clash</a:t>
            </a:r>
          </a:p>
          <a:p>
            <a:r>
              <a:rPr lang="en-US" dirty="0" smtClean="0">
                <a:solidFill>
                  <a:srgbClr val="00B0F0"/>
                </a:solidFill>
                <a:latin typeface="Times New Roman" panose="02020603050405020304" pitchFamily="18" charset="0"/>
                <a:cs typeface="Times New Roman" panose="02020603050405020304" pitchFamily="18" charset="0"/>
              </a:rPr>
              <a:t>Role strain :stress that occurs when too much is required of a single role </a:t>
            </a:r>
          </a:p>
          <a:p>
            <a:r>
              <a:rPr lang="en-US" dirty="0" smtClean="0">
                <a:solidFill>
                  <a:srgbClr val="00B0F0"/>
                </a:solidFill>
                <a:latin typeface="Times New Roman" panose="02020603050405020304" pitchFamily="18" charset="0"/>
                <a:cs typeface="Times New Roman" panose="02020603050405020304" pitchFamily="18" charset="0"/>
              </a:rPr>
              <a:t>Role </a:t>
            </a:r>
            <a:r>
              <a:rPr lang="en-US" dirty="0">
                <a:solidFill>
                  <a:srgbClr val="00B0F0"/>
                </a:solidFill>
                <a:latin typeface="Times New Roman" panose="02020603050405020304" pitchFamily="18" charset="0"/>
                <a:cs typeface="Times New Roman" panose="02020603050405020304" pitchFamily="18" charset="0"/>
              </a:rPr>
              <a:t>performance is how a person expresses his or her </a:t>
            </a:r>
            <a:r>
              <a:rPr lang="en-US" dirty="0" smtClean="0">
                <a:solidFill>
                  <a:srgbClr val="00B0F0"/>
                </a:solidFill>
                <a:latin typeface="Times New Roman" panose="02020603050405020304" pitchFamily="18" charset="0"/>
                <a:cs typeface="Times New Roman" panose="02020603050405020304" pitchFamily="18" charset="0"/>
              </a:rPr>
              <a:t>role</a:t>
            </a:r>
          </a:p>
          <a:p>
            <a:r>
              <a:rPr lang="en-US" dirty="0"/>
              <a:t>The different roles associated with a single status are called role set</a:t>
            </a:r>
            <a:endParaRPr lang="en-US" dirty="0" smtClean="0">
              <a:solidFill>
                <a:srgbClr val="00B0F0"/>
              </a:solidFill>
              <a:latin typeface="Times New Roman" panose="02020603050405020304" pitchFamily="18" charset="0"/>
              <a:cs typeface="Times New Roman" panose="02020603050405020304" pitchFamily="18" charset="0"/>
            </a:endParaRPr>
          </a:p>
          <a:p>
            <a:endParaRPr lang="en-US"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16449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194" y="942756"/>
            <a:ext cx="10515600" cy="4351338"/>
          </a:xfrm>
        </p:spPr>
        <p:txBody>
          <a:bodyPr>
            <a:noAutofit/>
          </a:bodyPr>
          <a:lstStyle/>
          <a:p>
            <a:pPr marL="0" indent="0" algn="just">
              <a:buNone/>
            </a:pPr>
            <a:r>
              <a:rPr lang="en-US" b="1" u="sng" dirty="0">
                <a:solidFill>
                  <a:srgbClr val="FF0000"/>
                </a:solidFill>
                <a:latin typeface="Times New Roman" panose="02020603050405020304" pitchFamily="18" charset="0"/>
                <a:cs typeface="Times New Roman" panose="02020603050405020304" pitchFamily="18" charset="0"/>
              </a:rPr>
              <a:t>Types of Social roles </a:t>
            </a:r>
            <a:r>
              <a:rPr lang="en-US" b="1" u="sng" dirty="0" smtClean="0">
                <a:solidFill>
                  <a:srgbClr val="FF0000"/>
                </a:solidFill>
                <a:latin typeface="Times New Roman" panose="02020603050405020304" pitchFamily="18" charset="0"/>
                <a:cs typeface="Times New Roman" panose="02020603050405020304" pitchFamily="18" charset="0"/>
              </a:rPr>
              <a:t>:</a:t>
            </a:r>
          </a:p>
          <a:p>
            <a:pPr marL="514350" indent="-514350" algn="just">
              <a:buFont typeface="+mj-lt"/>
              <a:buAutoNum type="arabicPeriod"/>
            </a:pPr>
            <a:r>
              <a:rPr lang="en-US" b="1" dirty="0">
                <a:solidFill>
                  <a:srgbClr val="00B0F0"/>
                </a:solidFill>
                <a:latin typeface="Times New Roman" panose="02020603050405020304" pitchFamily="18" charset="0"/>
                <a:cs typeface="Times New Roman" panose="02020603050405020304" pitchFamily="18" charset="0"/>
              </a:rPr>
              <a:t>Gender Roles: </a:t>
            </a:r>
            <a:endParaRPr lang="en-US" b="1" dirty="0" smtClean="0">
              <a:solidFill>
                <a:srgbClr val="00B0F0"/>
              </a:solidFill>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extent to which gender differences are socially constructed or inherent is disputed. However, it is clear that certain roles, such as house-maker or breadwinner, are largely a matter of expectations that are attached to the idea of gender. </a:t>
            </a:r>
          </a:p>
        </p:txBody>
      </p:sp>
    </p:spTree>
    <p:extLst>
      <p:ext uri="{BB962C8B-B14F-4D97-AF65-F5344CB8AC3E}">
        <p14:creationId xmlns:p14="http://schemas.microsoft.com/office/powerpoint/2010/main" val="3078826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194" y="942756"/>
            <a:ext cx="10515600" cy="4351338"/>
          </a:xfrm>
        </p:spPr>
        <p:txBody>
          <a:bodyPr>
            <a:noAutofit/>
          </a:bodyPr>
          <a:lstStyle/>
          <a:p>
            <a:pPr marL="0" indent="0" algn="just">
              <a:buNone/>
            </a:pPr>
            <a:r>
              <a:rPr lang="en-US" dirty="0">
                <a:latin typeface="Times New Roman" panose="02020603050405020304" pitchFamily="18" charset="0"/>
                <a:cs typeface="Times New Roman" panose="02020603050405020304" pitchFamily="18" charset="0"/>
              </a:rPr>
              <a:t>2. </a:t>
            </a:r>
            <a:r>
              <a:rPr lang="en-US" b="1" dirty="0">
                <a:solidFill>
                  <a:srgbClr val="00B0F0"/>
                </a:solidFill>
                <a:latin typeface="Times New Roman" panose="02020603050405020304" pitchFamily="18" charset="0"/>
                <a:cs typeface="Times New Roman" panose="02020603050405020304" pitchFamily="18" charset="0"/>
              </a:rPr>
              <a:t>Authoritative </a:t>
            </a:r>
            <a:r>
              <a:rPr lang="en-US" b="1" dirty="0" smtClean="0">
                <a:solidFill>
                  <a:srgbClr val="00B0F0"/>
                </a:solidFill>
                <a:latin typeface="Times New Roman" panose="02020603050405020304" pitchFamily="18" charset="0"/>
                <a:cs typeface="Times New Roman" panose="02020603050405020304" pitchFamily="18" charset="0"/>
              </a:rPr>
              <a:t>Roles:</a:t>
            </a:r>
          </a:p>
          <a:p>
            <a:pPr marL="0" indent="0" algn="just">
              <a:buNone/>
            </a:pPr>
            <a:r>
              <a:rPr lang="en-US" b="1" dirty="0">
                <a:solidFill>
                  <a:srgbClr val="00B0F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Social role theory also points out that the distribution of power and authority within society is a matter of tradition. For existence, mothers and fathers in some cultures share authority over children equally, while in others the mother's role is largely subordinated to the father's. In some cultures, one's age determines authority while in others, younger people will take over positions of authority after others reach a certain age.</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826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194" y="942756"/>
            <a:ext cx="10515600" cy="4351338"/>
          </a:xfrm>
        </p:spPr>
        <p:txBody>
          <a:bodyPr>
            <a:noAutofit/>
          </a:bodyPr>
          <a:lstStyle/>
          <a:p>
            <a:pPr marL="0" indent="0" algn="just">
              <a:buNone/>
            </a:pPr>
            <a:r>
              <a:rPr lang="en-US" dirty="0" smtClean="0">
                <a:latin typeface="Times New Roman" panose="02020603050405020304" pitchFamily="18" charset="0"/>
                <a:cs typeface="Times New Roman" panose="02020603050405020304" pitchFamily="18" charset="0"/>
              </a:rPr>
              <a:t>3. </a:t>
            </a:r>
            <a:r>
              <a:rPr lang="en-US" b="1" dirty="0">
                <a:solidFill>
                  <a:srgbClr val="00B0F0"/>
                </a:solidFill>
                <a:latin typeface="Times New Roman" panose="02020603050405020304" pitchFamily="18" charset="0"/>
                <a:cs typeface="Times New Roman" panose="02020603050405020304" pitchFamily="18" charset="0"/>
              </a:rPr>
              <a:t>Situation-specific Roles:</a:t>
            </a:r>
            <a:endParaRPr lang="en-US" b="1" dirty="0" smtClean="0">
              <a:solidFill>
                <a:srgbClr val="00B0F0"/>
              </a:solidFill>
              <a:latin typeface="Times New Roman" panose="02020603050405020304" pitchFamily="18" charset="0"/>
              <a:cs typeface="Times New Roman" panose="02020603050405020304" pitchFamily="18" charset="0"/>
            </a:endParaRPr>
          </a:p>
          <a:p>
            <a:pPr marL="0" indent="0" algn="just">
              <a:buNone/>
            </a:pPr>
            <a:r>
              <a:rPr lang="en-US" b="1" dirty="0">
                <a:solidFill>
                  <a:srgbClr val="00B0F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Some roles are specific to situations and can only be assumed within a certain context. For instance, the role of bride or groom can only exist within the context of a wedding. Likewise, when a lawyer enters a courtroom he plays the role of a lawyer. When the lawyer goes home to his family, he plays the role of parent.</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02616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194" y="942756"/>
            <a:ext cx="10515600" cy="4351338"/>
          </a:xfrm>
        </p:spPr>
        <p:txBody>
          <a:bodyPr>
            <a:noAutofit/>
          </a:bodyPr>
          <a:lstStyle/>
          <a:p>
            <a:pPr marL="0" indent="0" algn="just">
              <a:buNone/>
            </a:pPr>
            <a:r>
              <a:rPr lang="en-US" dirty="0">
                <a:latin typeface="Times New Roman" panose="02020603050405020304" pitchFamily="18" charset="0"/>
                <a:cs typeface="Times New Roman" panose="02020603050405020304" pitchFamily="18" charset="0"/>
              </a:rPr>
              <a:t>2. </a:t>
            </a:r>
            <a:r>
              <a:rPr lang="en-US" b="1" dirty="0">
                <a:solidFill>
                  <a:srgbClr val="00B0F0"/>
                </a:solidFill>
                <a:latin typeface="Times New Roman" panose="02020603050405020304" pitchFamily="18" charset="0"/>
                <a:cs typeface="Times New Roman" panose="02020603050405020304" pitchFamily="18" charset="0"/>
              </a:rPr>
              <a:t>Role Switching:</a:t>
            </a:r>
            <a:endParaRPr lang="en-US" b="1" dirty="0" smtClean="0">
              <a:solidFill>
                <a:srgbClr val="00B0F0"/>
              </a:solidFill>
              <a:latin typeface="Times New Roman" panose="02020603050405020304" pitchFamily="18" charset="0"/>
              <a:cs typeface="Times New Roman" panose="02020603050405020304" pitchFamily="18" charset="0"/>
            </a:endParaRPr>
          </a:p>
          <a:p>
            <a:pPr marL="0" indent="0" algn="just">
              <a:buNone/>
            </a:pPr>
            <a:r>
              <a:rPr lang="en-US" b="1" dirty="0">
                <a:solidFill>
                  <a:srgbClr val="00B0F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Throughout one's life, one can play a variety of roles, determined by the expectations and social contexts in which one finds oneself. At work, a person can play the role of boss or subordinate based upon which coworker the person is interacting with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0089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194" y="942756"/>
            <a:ext cx="10515600" cy="4351338"/>
          </a:xfrm>
        </p:spPr>
        <p:txBody>
          <a:bodyPr>
            <a:noAutofit/>
          </a:bodyPr>
          <a:lstStyle/>
          <a:p>
            <a:pPr marL="0" indent="0" algn="just">
              <a:buNone/>
            </a:pPr>
            <a:r>
              <a:rPr lang="en-US" b="1" u="sng" dirty="0">
                <a:solidFill>
                  <a:srgbClr val="FF0000"/>
                </a:solidFill>
                <a:latin typeface="Times New Roman" panose="02020603050405020304" pitchFamily="18" charset="0"/>
                <a:cs typeface="Times New Roman" panose="02020603050405020304" pitchFamily="18" charset="0"/>
              </a:rPr>
              <a:t>Social norms:</a:t>
            </a:r>
            <a:endParaRPr lang="en-US" b="1" u="sng"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Social norms are the accepted standards of behavior of social groups.   behavior which fulfills these norms is called conformity, and most of the time roles and norms are powerful ways of understanding and predicting what people will do.</a:t>
            </a:r>
          </a:p>
          <a:p>
            <a:pPr marL="0" indent="0" algn="just">
              <a:buNone/>
            </a:pPr>
            <a:r>
              <a:rPr lang="en-US" dirty="0">
                <a:latin typeface="Times New Roman" panose="02020603050405020304" pitchFamily="18" charset="0"/>
                <a:cs typeface="Times New Roman" panose="02020603050405020304" pitchFamily="18" charset="0"/>
              </a:rPr>
              <a:t>Norms provide order in society. Human beings need norms to guide and direct their behavior, to provide order and predictability in social relationships and to make sense of and understanding of each other’s actions. These are some of the reasons why most people, most of the time, conform to social norms.</a:t>
            </a:r>
          </a:p>
        </p:txBody>
      </p:sp>
    </p:spTree>
    <p:extLst>
      <p:ext uri="{BB962C8B-B14F-4D97-AF65-F5344CB8AC3E}">
        <p14:creationId xmlns:p14="http://schemas.microsoft.com/office/powerpoint/2010/main" val="3078826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531" y="873518"/>
            <a:ext cx="10515600" cy="4351338"/>
          </a:xfrm>
        </p:spPr>
        <p:txBody>
          <a:bodyPr>
            <a:noAutofit/>
          </a:bodyPr>
          <a:lstStyle/>
          <a:p>
            <a:pPr marL="0" indent="0">
              <a:buNone/>
            </a:pPr>
            <a:r>
              <a:rPr lang="en-US" u="sng" dirty="0" smtClean="0">
                <a:solidFill>
                  <a:srgbClr val="FF0000"/>
                </a:solidFill>
                <a:latin typeface="Times New Roman" panose="02020603050405020304" pitchFamily="18" charset="0"/>
                <a:cs typeface="Times New Roman" panose="02020603050405020304" pitchFamily="18" charset="0"/>
              </a:rPr>
              <a:t>Human Rights</a:t>
            </a:r>
            <a:r>
              <a:rPr lang="en-US" dirty="0" smtClean="0">
                <a:latin typeface="Times New Roman" panose="02020603050405020304" pitchFamily="18" charset="0"/>
                <a:cs typeface="Times New Roman" panose="02020603050405020304" pitchFamily="18" charset="0"/>
              </a:rPr>
              <a:t> </a:t>
            </a:r>
          </a:p>
          <a:p>
            <a:pPr marL="514350" indent="-514350">
              <a:buFont typeface="+mj-lt"/>
              <a:buAutoNum type="arabicPeriod"/>
            </a:pPr>
            <a:r>
              <a:rPr lang="en-US" dirty="0" smtClean="0">
                <a:solidFill>
                  <a:srgbClr val="92D050"/>
                </a:solidFill>
                <a:latin typeface="Times New Roman" panose="02020603050405020304" pitchFamily="18" charset="0"/>
                <a:cs typeface="Times New Roman" panose="02020603050405020304" pitchFamily="18" charset="0"/>
              </a:rPr>
              <a:t>Civil </a:t>
            </a:r>
            <a:r>
              <a:rPr lang="en-US" dirty="0">
                <a:solidFill>
                  <a:srgbClr val="92D050"/>
                </a:solidFill>
                <a:latin typeface="Times New Roman" panose="02020603050405020304" pitchFamily="18" charset="0"/>
                <a:cs typeface="Times New Roman" panose="02020603050405020304" pitchFamily="18" charset="0"/>
              </a:rPr>
              <a:t>rights: </a:t>
            </a:r>
            <a:r>
              <a:rPr lang="en-US" dirty="0">
                <a:latin typeface="Times New Roman" panose="02020603050405020304" pitchFamily="18" charset="0"/>
                <a:cs typeface="Times New Roman" panose="02020603050405020304" pitchFamily="18" charset="0"/>
              </a:rPr>
              <a:t>rights under the law such as freedom from arbitrary arrest, </a:t>
            </a:r>
            <a:r>
              <a:rPr lang="en-US" dirty="0" smtClean="0">
                <a:latin typeface="Times New Roman" panose="02020603050405020304" pitchFamily="18" charset="0"/>
                <a:cs typeface="Times New Roman" panose="02020603050405020304" pitchFamily="18" charset="0"/>
              </a:rPr>
              <a:t>right to </a:t>
            </a:r>
            <a:r>
              <a:rPr lang="en-US" dirty="0">
                <a:latin typeface="Times New Roman" panose="02020603050405020304" pitchFamily="18" charset="0"/>
                <a:cs typeface="Times New Roman" panose="02020603050405020304" pitchFamily="18" charset="0"/>
              </a:rPr>
              <a:t>a fair, trial, freedom of speech, freedom to join groups such as </a:t>
            </a:r>
            <a:r>
              <a:rPr lang="en-US" dirty="0" smtClean="0">
                <a:latin typeface="Times New Roman" panose="02020603050405020304" pitchFamily="18" charset="0"/>
                <a:cs typeface="Times New Roman" panose="02020603050405020304" pitchFamily="18" charset="0"/>
              </a:rPr>
              <a:t>trade unions</a:t>
            </a:r>
            <a:r>
              <a:rPr lang="en-US" dirty="0">
                <a:latin typeface="Times New Roman" panose="02020603050405020304" pitchFamily="18" charset="0"/>
                <a:cs typeface="Times New Roman" panose="02020603050405020304" pitchFamily="18" charset="0"/>
              </a:rPr>
              <a:t>.</a:t>
            </a:r>
          </a:p>
          <a:p>
            <a:pPr marL="514350" indent="-514350">
              <a:buFont typeface="+mj-lt"/>
              <a:buAutoNum type="arabicPeriod"/>
            </a:pPr>
            <a:r>
              <a:rPr lang="en-US" dirty="0" smtClean="0">
                <a:solidFill>
                  <a:srgbClr val="92D050"/>
                </a:solidFill>
                <a:latin typeface="Times New Roman" panose="02020603050405020304" pitchFamily="18" charset="0"/>
                <a:cs typeface="Times New Roman" panose="02020603050405020304" pitchFamily="18" charset="0"/>
              </a:rPr>
              <a:t>Political </a:t>
            </a:r>
            <a:r>
              <a:rPr lang="en-US" dirty="0">
                <a:solidFill>
                  <a:srgbClr val="92D050"/>
                </a:solidFill>
                <a:latin typeface="Times New Roman" panose="02020603050405020304" pitchFamily="18" charset="0"/>
                <a:cs typeface="Times New Roman" panose="02020603050405020304" pitchFamily="18" charset="0"/>
              </a:rPr>
              <a:t>rights: </a:t>
            </a:r>
            <a:r>
              <a:rPr lang="en-US" dirty="0">
                <a:latin typeface="Times New Roman" panose="02020603050405020304" pitchFamily="18" charset="0"/>
                <a:cs typeface="Times New Roman" panose="02020603050405020304" pitchFamily="18" charset="0"/>
              </a:rPr>
              <a:t>right to vote and to join political parties, right to </a:t>
            </a:r>
            <a:r>
              <a:rPr lang="en-US" dirty="0" smtClean="0">
                <a:latin typeface="Times New Roman" panose="02020603050405020304" pitchFamily="18" charset="0"/>
                <a:cs typeface="Times New Roman" panose="02020603050405020304" pitchFamily="18" charset="0"/>
              </a:rPr>
              <a:t>political representation</a:t>
            </a:r>
            <a:r>
              <a:rPr lang="en-US" dirty="0">
                <a:latin typeface="Times New Roman" panose="02020603050405020304" pitchFamily="18" charset="0"/>
                <a:cs typeface="Times New Roman" panose="02020603050405020304" pitchFamily="18" charset="0"/>
              </a:rPr>
              <a:t>.</a:t>
            </a:r>
          </a:p>
          <a:p>
            <a:pPr marL="514350" indent="-514350">
              <a:buFont typeface="+mj-lt"/>
              <a:buAutoNum type="arabicPeriod"/>
            </a:pPr>
            <a:r>
              <a:rPr lang="en-US" dirty="0" smtClean="0">
                <a:solidFill>
                  <a:srgbClr val="92D050"/>
                </a:solidFill>
                <a:latin typeface="Times New Roman" panose="02020603050405020304" pitchFamily="18" charset="0"/>
                <a:cs typeface="Times New Roman" panose="02020603050405020304" pitchFamily="18" charset="0"/>
              </a:rPr>
              <a:t>Social </a:t>
            </a:r>
            <a:r>
              <a:rPr lang="en-US" dirty="0">
                <a:solidFill>
                  <a:srgbClr val="92D050"/>
                </a:solidFill>
                <a:latin typeface="Times New Roman" panose="02020603050405020304" pitchFamily="18" charset="0"/>
                <a:cs typeface="Times New Roman" panose="02020603050405020304" pitchFamily="18" charset="0"/>
              </a:rPr>
              <a:t>rights: </a:t>
            </a:r>
            <a:r>
              <a:rPr lang="en-US" dirty="0">
                <a:latin typeface="Times New Roman" panose="02020603050405020304" pitchFamily="18" charset="0"/>
                <a:cs typeface="Times New Roman" panose="02020603050405020304" pitchFamily="18" charset="0"/>
              </a:rPr>
              <a:t>rights to welfare and health such as a right to receive </a:t>
            </a:r>
            <a:r>
              <a:rPr lang="en-US" dirty="0" smtClean="0">
                <a:latin typeface="Times New Roman" panose="02020603050405020304" pitchFamily="18" charset="0"/>
                <a:cs typeface="Times New Roman" panose="02020603050405020304" pitchFamily="18" charset="0"/>
              </a:rPr>
              <a:t>health care</a:t>
            </a:r>
            <a:r>
              <a:rPr lang="en-US" dirty="0">
                <a:latin typeface="Times New Roman" panose="02020603050405020304" pitchFamily="18" charset="0"/>
                <a:cs typeface="Times New Roman" panose="02020603050405020304" pitchFamily="18" charset="0"/>
              </a:rPr>
              <a:t>, a right to have access to clean water.</a:t>
            </a:r>
          </a:p>
        </p:txBody>
      </p:sp>
    </p:spTree>
    <p:extLst>
      <p:ext uri="{BB962C8B-B14F-4D97-AF65-F5344CB8AC3E}">
        <p14:creationId xmlns:p14="http://schemas.microsoft.com/office/powerpoint/2010/main" val="32448727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89198"/>
            <a:ext cx="10515600" cy="1360633"/>
          </a:xfrm>
        </p:spPr>
        <p:txBody>
          <a:bodyPr>
            <a:normAutofit/>
          </a:bodyPr>
          <a:lstStyle/>
          <a:p>
            <a:pPr marL="0" indent="0" algn="ctr">
              <a:buNone/>
            </a:pPr>
            <a:r>
              <a:rPr lang="en-US" sz="4800" dirty="0" smtClean="0">
                <a:latin typeface="Times New Roman" panose="02020603050405020304" pitchFamily="18" charset="0"/>
                <a:cs typeface="Times New Roman" panose="02020603050405020304" pitchFamily="18" charset="0"/>
              </a:rPr>
              <a:t>Thank you </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1911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yyyyyyy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yyyyyyyy</Template>
  <TotalTime>881</TotalTime>
  <Words>1236</Words>
  <Application>Microsoft Office PowerPoint</Application>
  <PresentationFormat>Custom</PresentationFormat>
  <Paragraphs>69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yyyyyyyy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DR.Ahmed Saker 2O14</cp:lastModifiedBy>
  <cp:revision>44</cp:revision>
  <dcterms:created xsi:type="dcterms:W3CDTF">2023-07-30T12:19:11Z</dcterms:created>
  <dcterms:modified xsi:type="dcterms:W3CDTF">2024-10-07T06:51:38Z</dcterms:modified>
</cp:coreProperties>
</file>